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7" r:id="rId8"/>
    <p:sldId id="266" r:id="rId9"/>
    <p:sldId id="268" r:id="rId10"/>
    <p:sldId id="269" r:id="rId11"/>
    <p:sldId id="262" r:id="rId12"/>
    <p:sldId id="270"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8D4484A-AE78-4B0E-8281-11E22E1436AF}" type="datetimeFigureOut">
              <a:rPr lang="nl-NL" smtClean="0"/>
              <a:t>14-11-2017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419D346-8CDA-4DF1-A156-CAC2CE21AAF2}" type="slidenum">
              <a:rPr lang="nl-NL" smtClean="0"/>
              <a:t>‹nr.›</a:t>
            </a:fld>
            <a:endParaRPr lang="nl-NL" dirty="0"/>
          </a:p>
        </p:txBody>
      </p:sp>
    </p:spTree>
    <p:extLst>
      <p:ext uri="{BB962C8B-B14F-4D97-AF65-F5344CB8AC3E}">
        <p14:creationId xmlns:p14="http://schemas.microsoft.com/office/powerpoint/2010/main" val="136597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D4484A-AE78-4B0E-8281-11E22E1436AF}" type="datetimeFigureOut">
              <a:rPr lang="nl-NL" smtClean="0"/>
              <a:t>14-11-2017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419D346-8CDA-4DF1-A156-CAC2CE21AAF2}" type="slidenum">
              <a:rPr lang="nl-NL" smtClean="0"/>
              <a:t>‹nr.›</a:t>
            </a:fld>
            <a:endParaRPr lang="nl-NL" dirty="0"/>
          </a:p>
        </p:txBody>
      </p:sp>
    </p:spTree>
    <p:extLst>
      <p:ext uri="{BB962C8B-B14F-4D97-AF65-F5344CB8AC3E}">
        <p14:creationId xmlns:p14="http://schemas.microsoft.com/office/powerpoint/2010/main" val="219537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D4484A-AE78-4B0E-8281-11E22E1436AF}" type="datetimeFigureOut">
              <a:rPr lang="nl-NL" smtClean="0"/>
              <a:t>14-11-2017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419D346-8CDA-4DF1-A156-CAC2CE21AAF2}" type="slidenum">
              <a:rPr lang="nl-NL" smtClean="0"/>
              <a:t>‹nr.›</a:t>
            </a:fld>
            <a:endParaRPr lang="nl-NL" dirty="0"/>
          </a:p>
        </p:txBody>
      </p:sp>
    </p:spTree>
    <p:extLst>
      <p:ext uri="{BB962C8B-B14F-4D97-AF65-F5344CB8AC3E}">
        <p14:creationId xmlns:p14="http://schemas.microsoft.com/office/powerpoint/2010/main" val="369307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D4484A-AE78-4B0E-8281-11E22E1436AF}" type="datetimeFigureOut">
              <a:rPr lang="nl-NL" smtClean="0"/>
              <a:t>14-11-2017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419D346-8CDA-4DF1-A156-CAC2CE21AAF2}" type="slidenum">
              <a:rPr lang="nl-NL" smtClean="0"/>
              <a:t>‹nr.›</a:t>
            </a:fld>
            <a:endParaRPr lang="nl-NL" dirty="0"/>
          </a:p>
        </p:txBody>
      </p:sp>
    </p:spTree>
    <p:extLst>
      <p:ext uri="{BB962C8B-B14F-4D97-AF65-F5344CB8AC3E}">
        <p14:creationId xmlns:p14="http://schemas.microsoft.com/office/powerpoint/2010/main" val="344975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08D4484A-AE78-4B0E-8281-11E22E1436AF}" type="datetimeFigureOut">
              <a:rPr lang="nl-NL" smtClean="0"/>
              <a:t>14-11-2017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419D346-8CDA-4DF1-A156-CAC2CE21AAF2}" type="slidenum">
              <a:rPr lang="nl-NL" smtClean="0"/>
              <a:t>‹nr.›</a:t>
            </a:fld>
            <a:endParaRPr lang="nl-NL" dirty="0"/>
          </a:p>
        </p:txBody>
      </p:sp>
    </p:spTree>
    <p:extLst>
      <p:ext uri="{BB962C8B-B14F-4D97-AF65-F5344CB8AC3E}">
        <p14:creationId xmlns:p14="http://schemas.microsoft.com/office/powerpoint/2010/main" val="378758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8D4484A-AE78-4B0E-8281-11E22E1436AF}" type="datetimeFigureOut">
              <a:rPr lang="nl-NL" smtClean="0"/>
              <a:t>14-11-2017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419D346-8CDA-4DF1-A156-CAC2CE21AAF2}" type="slidenum">
              <a:rPr lang="nl-NL" smtClean="0"/>
              <a:t>‹nr.›</a:t>
            </a:fld>
            <a:endParaRPr lang="nl-NL" dirty="0"/>
          </a:p>
        </p:txBody>
      </p:sp>
    </p:spTree>
    <p:extLst>
      <p:ext uri="{BB962C8B-B14F-4D97-AF65-F5344CB8AC3E}">
        <p14:creationId xmlns:p14="http://schemas.microsoft.com/office/powerpoint/2010/main" val="329360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8D4484A-AE78-4B0E-8281-11E22E1436AF}" type="datetimeFigureOut">
              <a:rPr lang="nl-NL" smtClean="0"/>
              <a:t>14-11-2017</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3419D346-8CDA-4DF1-A156-CAC2CE21AAF2}" type="slidenum">
              <a:rPr lang="nl-NL" smtClean="0"/>
              <a:t>‹nr.›</a:t>
            </a:fld>
            <a:endParaRPr lang="nl-NL" dirty="0"/>
          </a:p>
        </p:txBody>
      </p:sp>
    </p:spTree>
    <p:extLst>
      <p:ext uri="{BB962C8B-B14F-4D97-AF65-F5344CB8AC3E}">
        <p14:creationId xmlns:p14="http://schemas.microsoft.com/office/powerpoint/2010/main" val="79811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8D4484A-AE78-4B0E-8281-11E22E1436AF}" type="datetimeFigureOut">
              <a:rPr lang="nl-NL" smtClean="0"/>
              <a:t>14-11-2017</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3419D346-8CDA-4DF1-A156-CAC2CE21AAF2}" type="slidenum">
              <a:rPr lang="nl-NL" smtClean="0"/>
              <a:t>‹nr.›</a:t>
            </a:fld>
            <a:endParaRPr lang="nl-NL" dirty="0"/>
          </a:p>
        </p:txBody>
      </p:sp>
    </p:spTree>
    <p:extLst>
      <p:ext uri="{BB962C8B-B14F-4D97-AF65-F5344CB8AC3E}">
        <p14:creationId xmlns:p14="http://schemas.microsoft.com/office/powerpoint/2010/main" val="88705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8D4484A-AE78-4B0E-8281-11E22E1436AF}" type="datetimeFigureOut">
              <a:rPr lang="nl-NL" smtClean="0"/>
              <a:t>14-11-2017</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3419D346-8CDA-4DF1-A156-CAC2CE21AAF2}" type="slidenum">
              <a:rPr lang="nl-NL" smtClean="0"/>
              <a:t>‹nr.›</a:t>
            </a:fld>
            <a:endParaRPr lang="nl-NL" dirty="0"/>
          </a:p>
        </p:txBody>
      </p:sp>
    </p:spTree>
    <p:extLst>
      <p:ext uri="{BB962C8B-B14F-4D97-AF65-F5344CB8AC3E}">
        <p14:creationId xmlns:p14="http://schemas.microsoft.com/office/powerpoint/2010/main" val="150842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08D4484A-AE78-4B0E-8281-11E22E1436AF}" type="datetimeFigureOut">
              <a:rPr lang="nl-NL" smtClean="0"/>
              <a:t>14-11-2017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419D346-8CDA-4DF1-A156-CAC2CE21AAF2}" type="slidenum">
              <a:rPr lang="nl-NL" smtClean="0"/>
              <a:t>‹nr.›</a:t>
            </a:fld>
            <a:endParaRPr lang="nl-NL" dirty="0"/>
          </a:p>
        </p:txBody>
      </p:sp>
    </p:spTree>
    <p:extLst>
      <p:ext uri="{BB962C8B-B14F-4D97-AF65-F5344CB8AC3E}">
        <p14:creationId xmlns:p14="http://schemas.microsoft.com/office/powerpoint/2010/main" val="4501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08D4484A-AE78-4B0E-8281-11E22E1436AF}" type="datetimeFigureOut">
              <a:rPr lang="nl-NL" smtClean="0"/>
              <a:t>14-11-2017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419D346-8CDA-4DF1-A156-CAC2CE21AAF2}" type="slidenum">
              <a:rPr lang="nl-NL" smtClean="0"/>
              <a:t>‹nr.›</a:t>
            </a:fld>
            <a:endParaRPr lang="nl-NL" dirty="0"/>
          </a:p>
        </p:txBody>
      </p:sp>
    </p:spTree>
    <p:extLst>
      <p:ext uri="{BB962C8B-B14F-4D97-AF65-F5344CB8AC3E}">
        <p14:creationId xmlns:p14="http://schemas.microsoft.com/office/powerpoint/2010/main" val="31734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4484A-AE78-4B0E-8281-11E22E1436AF}" type="datetimeFigureOut">
              <a:rPr lang="nl-NL" smtClean="0"/>
              <a:t>14-11-2017</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9D346-8CDA-4DF1-A156-CAC2CE21AAF2}" type="slidenum">
              <a:rPr lang="nl-NL" smtClean="0"/>
              <a:t>‹nr.›</a:t>
            </a:fld>
            <a:endParaRPr lang="nl-NL" dirty="0"/>
          </a:p>
        </p:txBody>
      </p:sp>
    </p:spTree>
    <p:extLst>
      <p:ext uri="{BB962C8B-B14F-4D97-AF65-F5344CB8AC3E}">
        <p14:creationId xmlns:p14="http://schemas.microsoft.com/office/powerpoint/2010/main" val="1385555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etten.overheid.nl/BWBR0030250/2015-02-0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ijn.rvo.nl/runderen-meld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solidFill>
                  <a:schemeClr val="tx2"/>
                </a:solidFill>
              </a:rPr>
              <a:t>Overige zoogdieren</a:t>
            </a:r>
            <a:endParaRPr lang="nl-NL" b="1" dirty="0">
              <a:solidFill>
                <a:schemeClr val="tx2"/>
              </a:solidFill>
            </a:endParaRPr>
          </a:p>
        </p:txBody>
      </p:sp>
      <p:sp>
        <p:nvSpPr>
          <p:cNvPr id="3" name="Ondertitel 2"/>
          <p:cNvSpPr>
            <a:spLocks noGrp="1"/>
          </p:cNvSpPr>
          <p:nvPr>
            <p:ph type="subTitle" idx="1"/>
          </p:nvPr>
        </p:nvSpPr>
        <p:spPr/>
        <p:txBody>
          <a:bodyPr/>
          <a:lstStyle/>
          <a:p>
            <a:r>
              <a:rPr lang="nl-NL" dirty="0" smtClean="0"/>
              <a:t>Week 3</a:t>
            </a:r>
            <a:endParaRPr lang="nl-NL" dirty="0"/>
          </a:p>
        </p:txBody>
      </p:sp>
      <p:pic>
        <p:nvPicPr>
          <p:cNvPr id="4" name="Afbeelding 3"/>
          <p:cNvPicPr>
            <a:picLocks noChangeAspect="1"/>
          </p:cNvPicPr>
          <p:nvPr/>
        </p:nvPicPr>
        <p:blipFill>
          <a:blip r:embed="rId2"/>
          <a:stretch>
            <a:fillRect/>
          </a:stretch>
        </p:blipFill>
        <p:spPr>
          <a:xfrm>
            <a:off x="1333500" y="4000500"/>
            <a:ext cx="9525000" cy="2857500"/>
          </a:xfrm>
          <a:prstGeom prst="rect">
            <a:avLst/>
          </a:prstGeom>
        </p:spPr>
      </p:pic>
    </p:spTree>
    <p:extLst>
      <p:ext uri="{BB962C8B-B14F-4D97-AF65-F5344CB8AC3E}">
        <p14:creationId xmlns:p14="http://schemas.microsoft.com/office/powerpoint/2010/main" val="208180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paard chip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4741719" cy="312366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stretch>
            <a:fillRect/>
          </a:stretch>
        </p:blipFill>
        <p:spPr>
          <a:xfrm>
            <a:off x="6547413" y="1434904"/>
            <a:ext cx="3612465" cy="2711474"/>
          </a:xfrm>
          <a:prstGeom prst="rect">
            <a:avLst/>
          </a:prstGeom>
        </p:spPr>
      </p:pic>
      <p:pic>
        <p:nvPicPr>
          <p:cNvPr id="5" name="Afbeelding 4"/>
          <p:cNvPicPr>
            <a:picLocks noChangeAspect="1"/>
          </p:cNvPicPr>
          <p:nvPr/>
        </p:nvPicPr>
        <p:blipFill>
          <a:blip r:embed="rId4"/>
          <a:stretch>
            <a:fillRect/>
          </a:stretch>
        </p:blipFill>
        <p:spPr>
          <a:xfrm>
            <a:off x="7560724" y="3629147"/>
            <a:ext cx="4048125" cy="3038475"/>
          </a:xfrm>
          <a:prstGeom prst="rect">
            <a:avLst/>
          </a:prstGeom>
        </p:spPr>
      </p:pic>
      <p:sp>
        <p:nvSpPr>
          <p:cNvPr id="6" name="Titel 5"/>
          <p:cNvSpPr>
            <a:spLocks noGrp="1"/>
          </p:cNvSpPr>
          <p:nvPr>
            <p:ph type="title"/>
          </p:nvPr>
        </p:nvSpPr>
        <p:spPr/>
        <p:txBody>
          <a:bodyPr/>
          <a:lstStyle/>
          <a:p>
            <a:r>
              <a:rPr lang="nl-NL" b="1" dirty="0" smtClean="0">
                <a:solidFill>
                  <a:schemeClr val="tx2"/>
                </a:solidFill>
              </a:rPr>
              <a:t>Overige methoden</a:t>
            </a:r>
            <a:endParaRPr lang="nl-NL" b="1" dirty="0">
              <a:solidFill>
                <a:schemeClr val="tx2"/>
              </a:solidFill>
            </a:endParaRPr>
          </a:p>
        </p:txBody>
      </p:sp>
    </p:spTree>
    <p:extLst>
      <p:ext uri="{BB962C8B-B14F-4D97-AF65-F5344CB8AC3E}">
        <p14:creationId xmlns:p14="http://schemas.microsoft.com/office/powerpoint/2010/main" val="4087981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smtClean="0">
                <a:solidFill>
                  <a:schemeClr val="tx2"/>
                </a:solidFill>
              </a:rPr>
              <a:t>Dieren niet zomaar invoeren</a:t>
            </a:r>
            <a:endParaRPr lang="nl-NL" b="1" dirty="0">
              <a:solidFill>
                <a:schemeClr val="tx2"/>
              </a:solidFill>
            </a:endParaRPr>
          </a:p>
        </p:txBody>
      </p:sp>
      <p:sp>
        <p:nvSpPr>
          <p:cNvPr id="5" name="Tijdelijke aanduiding voor inhoud 4"/>
          <p:cNvSpPr>
            <a:spLocks noGrp="1"/>
          </p:cNvSpPr>
          <p:nvPr>
            <p:ph idx="1"/>
          </p:nvPr>
        </p:nvSpPr>
        <p:spPr/>
        <p:txBody>
          <a:bodyPr/>
          <a:lstStyle/>
          <a:p>
            <a:r>
              <a:rPr lang="nl-NL" dirty="0" smtClean="0"/>
              <a:t>Paspoort of geldige invoerpapieren</a:t>
            </a:r>
          </a:p>
          <a:p>
            <a:r>
              <a:rPr lang="nl-NL" dirty="0" smtClean="0"/>
              <a:t>Vergunning </a:t>
            </a:r>
            <a:r>
              <a:rPr lang="nl-NL" dirty="0"/>
              <a:t>van de Nederlandse Voedsel- en Warenautoriteit (NVWA</a:t>
            </a:r>
            <a:r>
              <a:rPr lang="nl-NL" dirty="0" smtClean="0"/>
              <a:t>) nodig.</a:t>
            </a:r>
          </a:p>
          <a:p>
            <a:r>
              <a:rPr lang="nl-NL" dirty="0" smtClean="0"/>
              <a:t>I&amp;R: </a:t>
            </a:r>
            <a:r>
              <a:rPr lang="nl-NL" dirty="0" err="1" smtClean="0"/>
              <a:t>Oornummers</a:t>
            </a:r>
            <a:r>
              <a:rPr lang="nl-NL" dirty="0" smtClean="0"/>
              <a:t>, chip, tatoeage, etc.</a:t>
            </a:r>
          </a:p>
          <a:p>
            <a:r>
              <a:rPr lang="nl-NL" dirty="0" err="1" smtClean="0"/>
              <a:t>Cites</a:t>
            </a:r>
            <a:r>
              <a:rPr lang="nl-NL" dirty="0" smtClean="0"/>
              <a:t>-soorten (bedreigde diersoorten)</a:t>
            </a:r>
            <a:endParaRPr lang="nl-NL" dirty="0"/>
          </a:p>
        </p:txBody>
      </p:sp>
    </p:spTree>
    <p:extLst>
      <p:ext uri="{BB962C8B-B14F-4D97-AF65-F5344CB8AC3E}">
        <p14:creationId xmlns:p14="http://schemas.microsoft.com/office/powerpoint/2010/main" val="556440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moet je weten?</a:t>
            </a:r>
            <a:endParaRPr lang="nl-NL" b="1" dirty="0">
              <a:solidFill>
                <a:schemeClr val="tx2"/>
              </a:solidFill>
            </a:endParaRPr>
          </a:p>
        </p:txBody>
      </p:sp>
      <p:sp>
        <p:nvSpPr>
          <p:cNvPr id="3" name="Tijdelijke aanduiding voor inhoud 2"/>
          <p:cNvSpPr>
            <a:spLocks noGrp="1"/>
          </p:cNvSpPr>
          <p:nvPr>
            <p:ph idx="1"/>
          </p:nvPr>
        </p:nvSpPr>
        <p:spPr/>
        <p:txBody>
          <a:bodyPr/>
          <a:lstStyle/>
          <a:p>
            <a:pPr marL="0" indent="0">
              <a:buNone/>
            </a:pPr>
            <a:r>
              <a:rPr lang="nl-NL" dirty="0" smtClean="0"/>
              <a:t>Er gelden verschillende wetten en regels in NL voor de verschillende zoogdieren die je moet kennen. Deze hoef je niet allemaal uit je hoofd te kennen. Wel moet je weten waar je daarover informatie kan vinden en welke regels er ongeveer gelden (bijvoorbeeld: het registreren van de grote zoogdieren is verplicht en je mag niet zomaar dieren invoeren)</a:t>
            </a:r>
          </a:p>
          <a:p>
            <a:pPr marL="0" indent="0">
              <a:buNone/>
            </a:pPr>
            <a:endParaRPr lang="nl-NL" dirty="0"/>
          </a:p>
          <a:p>
            <a:pPr marL="0" indent="0" algn="ctr">
              <a:buNone/>
            </a:pPr>
            <a:r>
              <a:rPr lang="nl-NL" dirty="0" smtClean="0">
                <a:solidFill>
                  <a:schemeClr val="tx2"/>
                </a:solidFill>
              </a:rPr>
              <a:t>Maak nu de opdrachten van wikiwijs. Na het afronden van deze opdrachten weet je meer over de Wet &amp; Regelgeving van de overige zoogdieren.</a:t>
            </a:r>
            <a:endParaRPr lang="nl-NL" dirty="0">
              <a:solidFill>
                <a:schemeClr val="tx2"/>
              </a:solidFill>
            </a:endParaRPr>
          </a:p>
        </p:txBody>
      </p:sp>
    </p:spTree>
    <p:extLst>
      <p:ext uri="{BB962C8B-B14F-4D97-AF65-F5344CB8AC3E}">
        <p14:creationId xmlns:p14="http://schemas.microsoft.com/office/powerpoint/2010/main" val="138304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gaan we vandaag doen?</a:t>
            </a:r>
            <a:endParaRPr lang="nl-NL" b="1" dirty="0">
              <a:solidFill>
                <a:schemeClr val="tx2"/>
              </a:solidFill>
            </a:endParaRPr>
          </a:p>
        </p:txBody>
      </p:sp>
      <p:sp>
        <p:nvSpPr>
          <p:cNvPr id="3" name="Tijdelijke aanduiding voor inhoud 2"/>
          <p:cNvSpPr>
            <a:spLocks noGrp="1"/>
          </p:cNvSpPr>
          <p:nvPr>
            <p:ph idx="1"/>
          </p:nvPr>
        </p:nvSpPr>
        <p:spPr/>
        <p:txBody>
          <a:bodyPr>
            <a:normAutofit lnSpcReduction="10000"/>
          </a:bodyPr>
          <a:lstStyle/>
          <a:p>
            <a:pPr marL="0" indent="0">
              <a:buNone/>
            </a:pPr>
            <a:r>
              <a:rPr lang="nl-NL" b="1" dirty="0" smtClean="0"/>
              <a:t>Dinsdag:</a:t>
            </a:r>
          </a:p>
          <a:p>
            <a:r>
              <a:rPr lang="nl-NL" dirty="0" smtClean="0"/>
              <a:t>Presentaties </a:t>
            </a:r>
            <a:r>
              <a:rPr lang="nl-NL" dirty="0"/>
              <a:t>G</a:t>
            </a:r>
            <a:r>
              <a:rPr lang="nl-NL" dirty="0" smtClean="0"/>
              <a:t>edrag en Welzijn</a:t>
            </a:r>
          </a:p>
          <a:p>
            <a:r>
              <a:rPr lang="nl-NL" dirty="0" smtClean="0"/>
              <a:t>Wet </a:t>
            </a:r>
            <a:r>
              <a:rPr lang="nl-NL" dirty="0"/>
              <a:t>&amp; Regelgeving + Opdracht</a:t>
            </a:r>
          </a:p>
          <a:p>
            <a:pPr marL="0" indent="0">
              <a:buNone/>
            </a:pPr>
            <a:endParaRPr lang="nl-NL" dirty="0"/>
          </a:p>
          <a:p>
            <a:pPr marL="0" indent="0">
              <a:buNone/>
            </a:pPr>
            <a:r>
              <a:rPr lang="nl-NL" b="1" dirty="0" smtClean="0"/>
              <a:t>Woensdag</a:t>
            </a:r>
            <a:r>
              <a:rPr lang="nl-NL" b="1" dirty="0" smtClean="0"/>
              <a:t>:</a:t>
            </a:r>
          </a:p>
          <a:p>
            <a:r>
              <a:rPr lang="nl-NL" dirty="0"/>
              <a:t>Wet &amp; Regelgeving + </a:t>
            </a:r>
            <a:r>
              <a:rPr lang="nl-NL" dirty="0" smtClean="0"/>
              <a:t>Opdracht</a:t>
            </a:r>
            <a:endParaRPr lang="nl-NL" b="1" dirty="0" smtClean="0"/>
          </a:p>
          <a:p>
            <a:r>
              <a:rPr lang="nl-NL" dirty="0" smtClean="0"/>
              <a:t>Huisvesting opdracht</a:t>
            </a:r>
          </a:p>
          <a:p>
            <a:pPr marL="0" indent="0">
              <a:buNone/>
            </a:pPr>
            <a:endParaRPr lang="nl-NL" dirty="0"/>
          </a:p>
          <a:p>
            <a:r>
              <a:rPr lang="nl-NL" dirty="0" smtClean="0"/>
              <a:t>Volgende week (uiterlijk woensdag) huisvesting opdracht </a:t>
            </a:r>
            <a:r>
              <a:rPr lang="nl-NL" dirty="0" smtClean="0"/>
              <a:t>inleveren!</a:t>
            </a:r>
            <a:endParaRPr lang="nl-NL" dirty="0" smtClean="0"/>
          </a:p>
        </p:txBody>
      </p:sp>
    </p:spTree>
    <p:extLst>
      <p:ext uri="{BB962C8B-B14F-4D97-AF65-F5344CB8AC3E}">
        <p14:creationId xmlns:p14="http://schemas.microsoft.com/office/powerpoint/2010/main" val="340118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nl-NL" b="1" dirty="0" smtClean="0"/>
              <a:t>Opdracht Gedrag &amp; Welzijn</a:t>
            </a:r>
            <a:endParaRPr lang="nl-NL" b="1" dirty="0"/>
          </a:p>
        </p:txBody>
      </p:sp>
      <p:sp>
        <p:nvSpPr>
          <p:cNvPr id="5" name="Tijdelijke aanduiding voor tekst 4"/>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135460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Gedrag en Welzijn overige zoogdieren</a:t>
            </a:r>
            <a:endParaRPr lang="nl-NL" b="1" dirty="0">
              <a:solidFill>
                <a:schemeClr val="tx2"/>
              </a:solidFill>
            </a:endParaRP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b="1" u="sng" dirty="0" smtClean="0"/>
              <a:t>Breng voor de diergroepen in kaart:</a:t>
            </a:r>
          </a:p>
          <a:p>
            <a:pPr marL="514350" indent="-514350">
              <a:buFont typeface="+mj-lt"/>
              <a:buAutoNum type="arabicPeriod"/>
            </a:pPr>
            <a:r>
              <a:rPr lang="nl-NL" dirty="0" smtClean="0"/>
              <a:t>Natuurlijk gedragskenmerken van de diergroep, vertel iets over:</a:t>
            </a:r>
          </a:p>
          <a:p>
            <a:pPr marL="971550" lvl="1" indent="-514350">
              <a:buFont typeface="+mj-lt"/>
              <a:buAutoNum type="arabicPeriod"/>
            </a:pPr>
            <a:r>
              <a:rPr lang="nl-NL" dirty="0" smtClean="0"/>
              <a:t>Lichaamstaal (indien mogelijk)</a:t>
            </a:r>
          </a:p>
          <a:p>
            <a:pPr marL="971550" lvl="1" indent="-514350">
              <a:buFont typeface="+mj-lt"/>
              <a:buAutoNum type="arabicPeriod"/>
            </a:pPr>
            <a:r>
              <a:rPr lang="nl-NL" dirty="0" smtClean="0"/>
              <a:t>Sociaal gedrag</a:t>
            </a:r>
          </a:p>
          <a:p>
            <a:pPr marL="971550" lvl="1" indent="-514350">
              <a:buFont typeface="+mj-lt"/>
              <a:buAutoNum type="arabicPeriod"/>
            </a:pPr>
            <a:r>
              <a:rPr lang="nl-NL" dirty="0" smtClean="0"/>
              <a:t>Foerageer gedrag</a:t>
            </a:r>
          </a:p>
          <a:p>
            <a:pPr marL="971550" lvl="1" indent="-514350">
              <a:buFont typeface="+mj-lt"/>
              <a:buAutoNum type="arabicPeriod"/>
            </a:pPr>
            <a:r>
              <a:rPr lang="nl-NL" dirty="0" smtClean="0"/>
              <a:t>Dagritme (slapen en activiteit)</a:t>
            </a:r>
          </a:p>
          <a:p>
            <a:pPr marL="971550" lvl="1" indent="-514350">
              <a:buFont typeface="+mj-lt"/>
              <a:buAutoNum type="arabicPeriod"/>
            </a:pPr>
            <a:r>
              <a:rPr lang="nl-NL" dirty="0" smtClean="0"/>
              <a:t>Voortplantingsgedrag </a:t>
            </a:r>
          </a:p>
          <a:p>
            <a:pPr marL="971550" lvl="1" indent="-514350">
              <a:buFont typeface="+mj-lt"/>
              <a:buAutoNum type="arabicPeriod"/>
            </a:pPr>
            <a:r>
              <a:rPr lang="nl-NL" dirty="0" smtClean="0"/>
              <a:t>Territoriumgedrag</a:t>
            </a:r>
          </a:p>
          <a:p>
            <a:pPr marL="971550" lvl="1" indent="-514350">
              <a:buFont typeface="+mj-lt"/>
              <a:buAutoNum type="arabicPeriod"/>
            </a:pPr>
            <a:r>
              <a:rPr lang="nl-NL" dirty="0" smtClean="0"/>
              <a:t>Afwijkend gedrag (indien bekend)</a:t>
            </a:r>
          </a:p>
          <a:p>
            <a:pPr marL="1428750" lvl="2" indent="-514350">
              <a:buFont typeface="+mj-lt"/>
              <a:buAutoNum type="arabicPeriod"/>
            </a:pPr>
            <a:r>
              <a:rPr lang="nl-NL" dirty="0" smtClean="0"/>
              <a:t>Ambivalent gedrag</a:t>
            </a:r>
          </a:p>
          <a:p>
            <a:pPr marL="1428750" lvl="2" indent="-514350">
              <a:buFont typeface="+mj-lt"/>
              <a:buAutoNum type="arabicPeriod"/>
            </a:pPr>
            <a:r>
              <a:rPr lang="nl-NL" dirty="0" smtClean="0"/>
              <a:t>Oversprong gedrag</a:t>
            </a:r>
          </a:p>
          <a:p>
            <a:pPr marL="1428750" lvl="2" indent="-514350">
              <a:buFont typeface="+mj-lt"/>
              <a:buAutoNum type="arabicPeriod"/>
            </a:pPr>
            <a:r>
              <a:rPr lang="nl-NL" dirty="0" err="1" smtClean="0"/>
              <a:t>Omgericht</a:t>
            </a:r>
            <a:r>
              <a:rPr lang="nl-NL" dirty="0" smtClean="0"/>
              <a:t> gedrag</a:t>
            </a:r>
          </a:p>
          <a:p>
            <a:pPr marL="971550" lvl="1" indent="-514350">
              <a:buFont typeface="+mj-lt"/>
              <a:buAutoNum type="arabicPeriod"/>
            </a:pPr>
            <a:r>
              <a:rPr lang="nl-NL" dirty="0" smtClean="0"/>
              <a:t>Gedragsparameters voor het meten van welzijn bij die diergroep (dus hoe meet je hun welzijn?)</a:t>
            </a:r>
          </a:p>
          <a:p>
            <a:pPr marL="971550" lvl="1" indent="-514350">
              <a:buFont typeface="+mj-lt"/>
              <a:buAutoNum type="arabicPeriod"/>
            </a:pPr>
            <a:r>
              <a:rPr lang="nl-NL" dirty="0" smtClean="0"/>
              <a:t>Meest voorkomende welzijnsproblemen binnen deze diergroep</a:t>
            </a:r>
          </a:p>
          <a:p>
            <a:pPr marL="971550" lvl="1" indent="-514350">
              <a:buFont typeface="+mj-lt"/>
              <a:buAutoNum type="arabicPeriod"/>
            </a:pPr>
            <a:r>
              <a:rPr lang="nl-NL" dirty="0" smtClean="0"/>
              <a:t>Hoe ga je met deze dieren om en voorkom je stress? </a:t>
            </a:r>
          </a:p>
        </p:txBody>
      </p:sp>
    </p:spTree>
    <p:extLst>
      <p:ext uri="{BB962C8B-B14F-4D97-AF65-F5344CB8AC3E}">
        <p14:creationId xmlns:p14="http://schemas.microsoft.com/office/powerpoint/2010/main" val="3179159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Diergroepen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Konijnen </a:t>
            </a:r>
          </a:p>
          <a:p>
            <a:r>
              <a:rPr lang="nl-NL" dirty="0" smtClean="0"/>
              <a:t>Paarden en ezels</a:t>
            </a:r>
            <a:endParaRPr lang="nl-NL" i="1" dirty="0" smtClean="0"/>
          </a:p>
          <a:p>
            <a:r>
              <a:rPr lang="nl-NL" dirty="0" smtClean="0"/>
              <a:t>Varkens en koeien</a:t>
            </a:r>
            <a:endParaRPr lang="nl-NL" i="1" dirty="0" smtClean="0"/>
          </a:p>
          <a:p>
            <a:r>
              <a:rPr lang="nl-NL" dirty="0" smtClean="0"/>
              <a:t>Cavia’s en overige kleine knagers</a:t>
            </a:r>
            <a:endParaRPr lang="nl-NL" i="1" dirty="0" smtClean="0"/>
          </a:p>
          <a:p>
            <a:r>
              <a:rPr lang="nl-NL" dirty="0" smtClean="0"/>
              <a:t>Schapen en geiten</a:t>
            </a:r>
            <a:endParaRPr lang="nl-NL" dirty="0"/>
          </a:p>
        </p:txBody>
      </p:sp>
    </p:spTree>
    <p:extLst>
      <p:ext uri="{BB962C8B-B14F-4D97-AF65-F5344CB8AC3E}">
        <p14:creationId xmlns:p14="http://schemas.microsoft.com/office/powerpoint/2010/main" val="1589176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nl-NL" b="1" dirty="0" smtClean="0"/>
              <a:t>Wet &amp; Regelgeving</a:t>
            </a:r>
            <a:endParaRPr lang="nl-NL" b="1" dirty="0"/>
          </a:p>
        </p:txBody>
      </p:sp>
      <p:sp>
        <p:nvSpPr>
          <p:cNvPr id="5" name="Tijdelijke aanduiding voor tekst 4"/>
          <p:cNvSpPr>
            <a:spLocks noGrp="1"/>
          </p:cNvSpPr>
          <p:nvPr>
            <p:ph type="body" idx="1"/>
          </p:nvPr>
        </p:nvSpPr>
        <p:spPr/>
        <p:txBody>
          <a:bodyPr/>
          <a:lstStyle/>
          <a:p>
            <a:pPr algn="ctr"/>
            <a:r>
              <a:rPr lang="nl-NL" dirty="0" smtClean="0"/>
              <a:t>Overige Zoogdieren</a:t>
            </a:r>
            <a:endParaRPr lang="nl-NL" dirty="0"/>
          </a:p>
        </p:txBody>
      </p:sp>
      <p:pic>
        <p:nvPicPr>
          <p:cNvPr id="3" name="Afbeelding 2"/>
          <p:cNvPicPr>
            <a:picLocks noChangeAspect="1"/>
          </p:cNvPicPr>
          <p:nvPr/>
        </p:nvPicPr>
        <p:blipFill>
          <a:blip r:embed="rId2"/>
          <a:stretch>
            <a:fillRect/>
          </a:stretch>
        </p:blipFill>
        <p:spPr>
          <a:xfrm>
            <a:off x="4268424" y="483326"/>
            <a:ext cx="7677508" cy="2659924"/>
          </a:xfrm>
          <a:prstGeom prst="rect">
            <a:avLst/>
          </a:prstGeom>
        </p:spPr>
      </p:pic>
    </p:spTree>
    <p:extLst>
      <p:ext uri="{BB962C8B-B14F-4D97-AF65-F5344CB8AC3E}">
        <p14:creationId xmlns:p14="http://schemas.microsoft.com/office/powerpoint/2010/main" val="1772461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smtClean="0">
                <a:solidFill>
                  <a:schemeClr val="tx2"/>
                </a:solidFill>
              </a:rPr>
              <a:t>Wet dieren</a:t>
            </a:r>
            <a:endParaRPr lang="nl-NL" b="1" dirty="0">
              <a:solidFill>
                <a:schemeClr val="tx2"/>
              </a:solidFill>
            </a:endParaRPr>
          </a:p>
        </p:txBody>
      </p:sp>
      <p:sp>
        <p:nvSpPr>
          <p:cNvPr id="5" name="Tijdelijke aanduiding voor inhoud 4"/>
          <p:cNvSpPr>
            <a:spLocks noGrp="1"/>
          </p:cNvSpPr>
          <p:nvPr>
            <p:ph idx="1"/>
          </p:nvPr>
        </p:nvSpPr>
        <p:spPr/>
        <p:txBody>
          <a:bodyPr/>
          <a:lstStyle/>
          <a:p>
            <a:pPr marL="0" indent="0">
              <a:buNone/>
            </a:pPr>
            <a:r>
              <a:rPr lang="nl-NL" b="1" dirty="0" smtClean="0"/>
              <a:t>Op </a:t>
            </a:r>
            <a:r>
              <a:rPr lang="nl-NL" b="1" dirty="0"/>
              <a:t>1 januari 2013 is de </a:t>
            </a:r>
            <a:r>
              <a:rPr lang="nl-NL" b="1" dirty="0" smtClean="0">
                <a:hlinkClick r:id="rId2"/>
              </a:rPr>
              <a:t>Wet </a:t>
            </a:r>
            <a:r>
              <a:rPr lang="nl-NL" b="1" dirty="0">
                <a:hlinkClick r:id="rId2"/>
              </a:rPr>
              <a:t>Dieren </a:t>
            </a:r>
            <a:r>
              <a:rPr lang="nl-NL" b="1" dirty="0"/>
              <a:t>van kracht geworden. Deze wet bundelt </a:t>
            </a:r>
            <a:r>
              <a:rPr lang="nl-NL" b="1" dirty="0" smtClean="0"/>
              <a:t>de </a:t>
            </a:r>
            <a:r>
              <a:rPr lang="nl-NL" b="1" dirty="0"/>
              <a:t>volgende wetten:</a:t>
            </a:r>
          </a:p>
          <a:p>
            <a:r>
              <a:rPr lang="nl-NL" dirty="0"/>
              <a:t>de Gezondheids- en welzijnswet voor dieren (waaronder de regels met betrekking tot destructie);</a:t>
            </a:r>
          </a:p>
          <a:p>
            <a:r>
              <a:rPr lang="nl-NL" dirty="0"/>
              <a:t>de Diergeneesmiddelenwet;</a:t>
            </a:r>
          </a:p>
          <a:p>
            <a:r>
              <a:rPr lang="nl-NL" dirty="0"/>
              <a:t>de Wet op de dierenbescherming;</a:t>
            </a:r>
          </a:p>
          <a:p>
            <a:r>
              <a:rPr lang="nl-NL" dirty="0"/>
              <a:t>de Wet op de uitoefening van de diergeneeskunde 1990; </a:t>
            </a:r>
          </a:p>
          <a:p>
            <a:r>
              <a:rPr lang="nl-NL" dirty="0"/>
              <a:t>de Kaderwet diervoeders.</a:t>
            </a:r>
          </a:p>
          <a:p>
            <a:endParaRPr lang="nl-NL" dirty="0"/>
          </a:p>
        </p:txBody>
      </p:sp>
    </p:spTree>
    <p:extLst>
      <p:ext uri="{BB962C8B-B14F-4D97-AF65-F5344CB8AC3E}">
        <p14:creationId xmlns:p14="http://schemas.microsoft.com/office/powerpoint/2010/main" val="48699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smtClean="0">
                <a:solidFill>
                  <a:schemeClr val="tx2"/>
                </a:solidFill>
              </a:rPr>
              <a:t>Besluit houders van dieren</a:t>
            </a:r>
            <a:endParaRPr lang="nl-NL" b="1" dirty="0">
              <a:solidFill>
                <a:schemeClr val="tx2"/>
              </a:solidFill>
            </a:endParaRPr>
          </a:p>
        </p:txBody>
      </p:sp>
      <p:sp>
        <p:nvSpPr>
          <p:cNvPr id="5" name="Tijdelijke aanduiding voor inhoud 4"/>
          <p:cNvSpPr>
            <a:spLocks noGrp="1"/>
          </p:cNvSpPr>
          <p:nvPr>
            <p:ph idx="1"/>
          </p:nvPr>
        </p:nvSpPr>
        <p:spPr/>
        <p:txBody>
          <a:bodyPr/>
          <a:lstStyle/>
          <a:p>
            <a:pPr marL="0" indent="0">
              <a:buNone/>
            </a:pPr>
            <a:r>
              <a:rPr lang="nl-NL" u="sng" dirty="0" smtClean="0"/>
              <a:t>Bedrijfsmatige activiteit met dieren:</a:t>
            </a:r>
          </a:p>
          <a:p>
            <a:r>
              <a:rPr lang="nl-NL" dirty="0" smtClean="0"/>
              <a:t>Registreren van het bedrijf met UBN nummer</a:t>
            </a:r>
          </a:p>
          <a:p>
            <a:r>
              <a:rPr lang="nl-NL" dirty="0" smtClean="0"/>
              <a:t>Vakbekwaamheid kunnen aantonen</a:t>
            </a:r>
          </a:p>
          <a:p>
            <a:r>
              <a:rPr lang="nl-NL" dirty="0" smtClean="0"/>
              <a:t>Regels voor I&amp;R</a:t>
            </a:r>
          </a:p>
          <a:p>
            <a:pPr lvl="1"/>
            <a:r>
              <a:rPr lang="nl-NL" dirty="0" smtClean="0"/>
              <a:t>Oormerken registreren </a:t>
            </a:r>
            <a:r>
              <a:rPr lang="nl-NL" dirty="0" smtClean="0">
                <a:sym typeface="Wingdings" panose="05000000000000000000" pitchFamily="2" charset="2"/>
              </a:rPr>
              <a:t> d</a:t>
            </a:r>
            <a:r>
              <a:rPr lang="nl-NL" dirty="0" smtClean="0"/>
              <a:t>at </a:t>
            </a:r>
            <a:r>
              <a:rPr lang="nl-NL" dirty="0"/>
              <a:t>geldt voor alle houders, bedrijfsmatig of hobbymatig. </a:t>
            </a:r>
            <a:r>
              <a:rPr lang="nl-NL" dirty="0" smtClean="0"/>
              <a:t>Melden bij</a:t>
            </a:r>
            <a:r>
              <a:rPr lang="nl-NL" dirty="0"/>
              <a:t> </a:t>
            </a:r>
            <a:r>
              <a:rPr lang="nl-NL" dirty="0" smtClean="0">
                <a:hlinkClick r:id="rId2"/>
              </a:rPr>
              <a:t>mijnrvo.nl</a:t>
            </a:r>
            <a:endParaRPr lang="nl-NL" dirty="0" smtClean="0"/>
          </a:p>
          <a:p>
            <a:pPr lvl="1"/>
            <a:r>
              <a:rPr lang="nl-NL" dirty="0" smtClean="0"/>
              <a:t>In &amp; export van vee </a:t>
            </a:r>
            <a:r>
              <a:rPr lang="nl-NL" dirty="0" smtClean="0">
                <a:sym typeface="Wingdings" panose="05000000000000000000" pitchFamily="2" charset="2"/>
              </a:rPr>
              <a:t> </a:t>
            </a:r>
            <a:r>
              <a:rPr lang="nl-NL" dirty="0" smtClean="0">
                <a:sym typeface="Wingdings" panose="05000000000000000000" pitchFamily="2" charset="2"/>
              </a:rPr>
              <a:t>NVMA</a:t>
            </a:r>
          </a:p>
          <a:p>
            <a:pPr lvl="1"/>
            <a:r>
              <a:rPr lang="nl-NL" dirty="0" smtClean="0">
                <a:sym typeface="Wingdings" panose="05000000000000000000" pitchFamily="2" charset="2"/>
              </a:rPr>
              <a:t>Paspoort</a:t>
            </a:r>
            <a:endParaRPr lang="nl-NL" dirty="0" smtClean="0">
              <a:sym typeface="Wingdings" panose="05000000000000000000" pitchFamily="2" charset="2"/>
            </a:endParaRPr>
          </a:p>
          <a:p>
            <a:pPr lvl="1"/>
            <a:r>
              <a:rPr lang="nl-NL" dirty="0" smtClean="0"/>
              <a:t>Voor </a:t>
            </a:r>
            <a:r>
              <a:rPr lang="nl-NL" dirty="0"/>
              <a:t>schapen en geiten geldt een verplichte elektronische identificatie en registratie (I&amp;R).</a:t>
            </a:r>
            <a:endParaRPr lang="nl-NL" dirty="0" smtClean="0">
              <a:sym typeface="Wingdings" panose="05000000000000000000" pitchFamily="2" charset="2"/>
            </a:endParaRPr>
          </a:p>
          <a:p>
            <a:endParaRPr lang="nl-NL" dirty="0"/>
          </a:p>
        </p:txBody>
      </p:sp>
    </p:spTree>
    <p:extLst>
      <p:ext uri="{BB962C8B-B14F-4D97-AF65-F5344CB8AC3E}">
        <p14:creationId xmlns:p14="http://schemas.microsoft.com/office/powerpoint/2010/main" val="1333456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Oormerken</a:t>
            </a:r>
            <a:endParaRPr lang="nl-NL" b="1" dirty="0">
              <a:solidFill>
                <a:schemeClr val="tx2"/>
              </a:solidFill>
            </a:endParaRPr>
          </a:p>
        </p:txBody>
      </p:sp>
      <p:pic>
        <p:nvPicPr>
          <p:cNvPr id="4" name="Afbeelding 3"/>
          <p:cNvPicPr>
            <a:picLocks noChangeAspect="1"/>
          </p:cNvPicPr>
          <p:nvPr/>
        </p:nvPicPr>
        <p:blipFill>
          <a:blip r:embed="rId2"/>
          <a:stretch>
            <a:fillRect/>
          </a:stretch>
        </p:blipFill>
        <p:spPr>
          <a:xfrm>
            <a:off x="587326" y="2399177"/>
            <a:ext cx="5334000" cy="3476625"/>
          </a:xfrm>
          <a:prstGeom prst="rect">
            <a:avLst/>
          </a:prstGeom>
        </p:spPr>
      </p:pic>
      <p:pic>
        <p:nvPicPr>
          <p:cNvPr id="5" name="Afbeelding 4"/>
          <p:cNvPicPr>
            <a:picLocks noChangeAspect="1"/>
          </p:cNvPicPr>
          <p:nvPr/>
        </p:nvPicPr>
        <p:blipFill>
          <a:blip r:embed="rId3"/>
          <a:stretch>
            <a:fillRect/>
          </a:stretch>
        </p:blipFill>
        <p:spPr>
          <a:xfrm>
            <a:off x="6523745" y="154134"/>
            <a:ext cx="4490086" cy="4490086"/>
          </a:xfrm>
          <a:prstGeom prst="rect">
            <a:avLst/>
          </a:prstGeom>
        </p:spPr>
      </p:pic>
      <p:sp>
        <p:nvSpPr>
          <p:cNvPr id="3" name="Rechthoek 2"/>
          <p:cNvSpPr/>
          <p:nvPr/>
        </p:nvSpPr>
        <p:spPr>
          <a:xfrm>
            <a:off x="6523745" y="4998639"/>
            <a:ext cx="6096000" cy="1754326"/>
          </a:xfrm>
          <a:prstGeom prst="rect">
            <a:avLst/>
          </a:prstGeom>
        </p:spPr>
        <p:txBody>
          <a:bodyPr>
            <a:spAutoFit/>
          </a:bodyPr>
          <a:lstStyle/>
          <a:p>
            <a:r>
              <a:rPr lang="nl-NL" dirty="0"/>
              <a:t>Landcode = NL</a:t>
            </a:r>
          </a:p>
          <a:p>
            <a:r>
              <a:rPr lang="nl-NL" dirty="0"/>
              <a:t>Levensnummer = </a:t>
            </a:r>
            <a:r>
              <a:rPr lang="nl-NL" dirty="0" smtClean="0"/>
              <a:t>6104 6433 5</a:t>
            </a:r>
          </a:p>
          <a:p>
            <a:r>
              <a:rPr lang="nl-NL" dirty="0" smtClean="0"/>
              <a:t>Werknummer </a:t>
            </a:r>
            <a:r>
              <a:rPr lang="nl-NL" dirty="0"/>
              <a:t>= </a:t>
            </a:r>
            <a:r>
              <a:rPr lang="nl-NL" dirty="0" smtClean="0"/>
              <a:t>6433 </a:t>
            </a:r>
            <a:r>
              <a:rPr lang="nl-NL" dirty="0"/>
              <a:t>(vergroot afgedrukt)</a:t>
            </a:r>
          </a:p>
          <a:p>
            <a:r>
              <a:rPr lang="nl-NL" dirty="0"/>
              <a:t>Controlegetal = </a:t>
            </a:r>
            <a:r>
              <a:rPr lang="nl-NL" dirty="0" smtClean="0"/>
              <a:t>5</a:t>
            </a:r>
            <a:endParaRPr lang="nl-NL" dirty="0"/>
          </a:p>
          <a:p>
            <a:r>
              <a:rPr lang="nl-NL" dirty="0"/>
              <a:t>Barcode </a:t>
            </a:r>
            <a:endParaRPr lang="nl-NL" dirty="0" smtClean="0"/>
          </a:p>
          <a:p>
            <a:r>
              <a:rPr lang="nl-NL" dirty="0" smtClean="0"/>
              <a:t>Verantwoordelijke </a:t>
            </a:r>
            <a:r>
              <a:rPr lang="nl-NL" dirty="0"/>
              <a:t>organisatie = </a:t>
            </a:r>
            <a:r>
              <a:rPr lang="nl-NL" dirty="0" smtClean="0"/>
              <a:t>LNV</a:t>
            </a:r>
            <a:endParaRPr lang="nl-NL" dirty="0"/>
          </a:p>
        </p:txBody>
      </p:sp>
    </p:spTree>
    <p:extLst>
      <p:ext uri="{BB962C8B-B14F-4D97-AF65-F5344CB8AC3E}">
        <p14:creationId xmlns:p14="http://schemas.microsoft.com/office/powerpoint/2010/main" val="3145970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353</Words>
  <Application>Microsoft Office PowerPoint</Application>
  <PresentationFormat>Breedbeeld</PresentationFormat>
  <Paragraphs>70</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Wingdings</vt:lpstr>
      <vt:lpstr>Kantoorthema</vt:lpstr>
      <vt:lpstr>Overige zoogdieren</vt:lpstr>
      <vt:lpstr>Wat gaan we vandaag doen?</vt:lpstr>
      <vt:lpstr>Opdracht Gedrag &amp; Welzijn</vt:lpstr>
      <vt:lpstr>Gedrag en Welzijn overige zoogdieren</vt:lpstr>
      <vt:lpstr>Diergroepen</vt:lpstr>
      <vt:lpstr>Wet &amp; Regelgeving</vt:lpstr>
      <vt:lpstr>Wet dieren</vt:lpstr>
      <vt:lpstr>Besluit houders van dieren</vt:lpstr>
      <vt:lpstr>Oormerken</vt:lpstr>
      <vt:lpstr>Overige methoden</vt:lpstr>
      <vt:lpstr>Dieren niet zomaar invoeren</vt:lpstr>
      <vt:lpstr>Wat moet je weten?</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Overige zoogdieren</dc:title>
  <dc:creator>Weijden, Yorike van der</dc:creator>
  <cp:lastModifiedBy>Weijden, Yorike van der</cp:lastModifiedBy>
  <cp:revision>23</cp:revision>
  <dcterms:created xsi:type="dcterms:W3CDTF">2017-11-06T13:55:13Z</dcterms:created>
  <dcterms:modified xsi:type="dcterms:W3CDTF">2017-11-14T14:36:21Z</dcterms:modified>
</cp:coreProperties>
</file>